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1" r:id="rId10"/>
    <p:sldId id="265" r:id="rId11"/>
    <p:sldId id="267" r:id="rId1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3309" autoAdjust="0"/>
  </p:normalViewPr>
  <p:slideViewPr>
    <p:cSldViewPr snapToGrid="0">
      <p:cViewPr varScale="1">
        <p:scale>
          <a:sx n="41" d="100"/>
          <a:sy n="41" d="100"/>
        </p:scale>
        <p:origin x="1623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D912C6-8091-41D7-8D39-CC7288FC2620}" type="datetimeFigureOut">
              <a:rPr lang="zh-CN" altLang="en-US" smtClean="0"/>
              <a:t>2017/12/20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4282BB-BEB9-45B3-95F9-B75EEC41346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48693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8776-1389-4378-AEC6-01644A512B29}" type="datetimeFigureOut">
              <a:rPr lang="zh-CN" altLang="en-US" smtClean="0"/>
              <a:t>2017/12/20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FA8CBFD-D805-497F-8025-32F7AE0A0F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37290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8776-1389-4378-AEC6-01644A512B29}" type="datetimeFigureOut">
              <a:rPr lang="zh-CN" altLang="en-US" smtClean="0"/>
              <a:t>2017/12/20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FA8CBFD-D805-497F-8025-32F7AE0A0F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2617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8776-1389-4378-AEC6-01644A512B29}" type="datetimeFigureOut">
              <a:rPr lang="zh-CN" altLang="en-US" smtClean="0"/>
              <a:t>2017/12/20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FA8CBFD-D805-497F-8025-32F7AE0A0F6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20416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8776-1389-4378-AEC6-01644A512B29}" type="datetimeFigureOut">
              <a:rPr lang="zh-CN" altLang="en-US" smtClean="0"/>
              <a:t>2017/12/20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FA8CBFD-D805-497F-8025-32F7AE0A0F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77643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言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8776-1389-4378-AEC6-01644A512B29}" type="datetimeFigureOut">
              <a:rPr lang="zh-CN" altLang="en-US" smtClean="0"/>
              <a:t>2017/12/20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FA8CBFD-D805-497F-8025-32F7AE0A0F6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693635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或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8776-1389-4378-AEC6-01644A512B29}" type="datetimeFigureOut">
              <a:rPr lang="zh-CN" altLang="en-US" smtClean="0"/>
              <a:t>2017/12/20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FA8CBFD-D805-497F-8025-32F7AE0A0F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54132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8776-1389-4378-AEC6-01644A512B29}" type="datetimeFigureOut">
              <a:rPr lang="zh-CN" altLang="en-US" smtClean="0"/>
              <a:t>2017/12/20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8CBFD-D805-497F-8025-32F7AE0A0F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380150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8776-1389-4378-AEC6-01644A512B29}" type="datetimeFigureOut">
              <a:rPr lang="zh-CN" altLang="en-US" smtClean="0"/>
              <a:t>2017/12/20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8CBFD-D805-497F-8025-32F7AE0A0F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3774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8776-1389-4378-AEC6-01644A512B29}" type="datetimeFigureOut">
              <a:rPr lang="zh-CN" altLang="en-US" smtClean="0"/>
              <a:t>2017/12/20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8CBFD-D805-497F-8025-32F7AE0A0F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93351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8776-1389-4378-AEC6-01644A512B29}" type="datetimeFigureOut">
              <a:rPr lang="zh-CN" altLang="en-US" smtClean="0"/>
              <a:t>2017/12/20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FA8CBFD-D805-497F-8025-32F7AE0A0F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0243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8776-1389-4378-AEC6-01644A512B29}" type="datetimeFigureOut">
              <a:rPr lang="zh-CN" altLang="en-US" smtClean="0"/>
              <a:t>2017/12/20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FA8CBFD-D805-497F-8025-32F7AE0A0F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8816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8776-1389-4378-AEC6-01644A512B29}" type="datetimeFigureOut">
              <a:rPr lang="zh-CN" altLang="en-US" smtClean="0"/>
              <a:t>2017/12/20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FA8CBFD-D805-497F-8025-32F7AE0A0F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9156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8776-1389-4378-AEC6-01644A512B29}" type="datetimeFigureOut">
              <a:rPr lang="zh-CN" altLang="en-US" smtClean="0"/>
              <a:t>2017/12/20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8CBFD-D805-497F-8025-32F7AE0A0F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75409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8776-1389-4378-AEC6-01644A512B29}" type="datetimeFigureOut">
              <a:rPr lang="zh-CN" altLang="en-US" smtClean="0"/>
              <a:t>2017/12/20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8CBFD-D805-497F-8025-32F7AE0A0F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2912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8776-1389-4378-AEC6-01644A512B29}" type="datetimeFigureOut">
              <a:rPr lang="zh-CN" altLang="en-US" smtClean="0"/>
              <a:t>2017/12/20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8CBFD-D805-497F-8025-32F7AE0A0F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8059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8776-1389-4378-AEC6-01644A512B29}" type="datetimeFigureOut">
              <a:rPr lang="zh-CN" altLang="en-US" smtClean="0"/>
              <a:t>2017/12/20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FA8CBFD-D805-497F-8025-32F7AE0A0F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562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08776-1389-4378-AEC6-01644A512B29}" type="datetimeFigureOut">
              <a:rPr lang="zh-CN" altLang="en-US" smtClean="0"/>
              <a:t>2017/12/20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FA8CBFD-D805-497F-8025-32F7AE0A0F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2458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Review of Computer Organization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2080621"/>
          </a:xfrm>
        </p:spPr>
        <p:txBody>
          <a:bodyPr>
            <a:normAutofit/>
          </a:bodyPr>
          <a:lstStyle/>
          <a:p>
            <a:r>
              <a:rPr lang="en-US" altLang="zh-CN" dirty="0"/>
              <a:t>Haojin Zhu</a:t>
            </a:r>
          </a:p>
          <a:p>
            <a:r>
              <a:rPr lang="en-US" altLang="zh-CN" dirty="0" smtClean="0"/>
              <a:t>Professor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48473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Other reminder for final examination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Please pay special attention to </a:t>
            </a:r>
            <a:r>
              <a:rPr lang="en-US" altLang="zh-CN" u="sng" dirty="0">
                <a:solidFill>
                  <a:srgbClr val="FF0000"/>
                </a:solidFill>
              </a:rPr>
              <a:t>examples in slides</a:t>
            </a:r>
            <a:r>
              <a:rPr lang="en-US" altLang="zh-CN" dirty="0"/>
              <a:t>+ </a:t>
            </a:r>
            <a:r>
              <a:rPr lang="en-US" altLang="zh-CN" u="sng" dirty="0">
                <a:solidFill>
                  <a:srgbClr val="FF0000"/>
                </a:solidFill>
              </a:rPr>
              <a:t>assignments</a:t>
            </a:r>
            <a:r>
              <a:rPr lang="en-US" altLang="zh-CN" dirty="0"/>
              <a:t> (especially those examples I presented in classes) + </a:t>
            </a:r>
            <a:r>
              <a:rPr lang="en-US" altLang="zh-CN" u="sng" dirty="0">
                <a:solidFill>
                  <a:srgbClr val="FF0000"/>
                </a:solidFill>
              </a:rPr>
              <a:t>text book (at least 1 time</a:t>
            </a:r>
            <a:r>
              <a:rPr lang="en-US" altLang="zh-CN" u="sng" dirty="0" smtClean="0">
                <a:solidFill>
                  <a:srgbClr val="FF0000"/>
                </a:solidFill>
              </a:rPr>
              <a:t>)</a:t>
            </a:r>
            <a:endParaRPr lang="en-US" altLang="zh-CN" dirty="0" smtClean="0"/>
          </a:p>
          <a:p>
            <a:r>
              <a:rPr lang="en-US" altLang="zh-CN" dirty="0" smtClean="0"/>
              <a:t>Time &amp; Location</a:t>
            </a:r>
            <a:r>
              <a:rPr lang="zh-CN" altLang="en-US" dirty="0"/>
              <a:t> 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2016-12-27 </a:t>
            </a:r>
            <a:r>
              <a:rPr lang="zh-CN" altLang="en-US" dirty="0" smtClean="0"/>
              <a:t>第</a:t>
            </a:r>
            <a:r>
              <a:rPr lang="en-US" altLang="zh-CN" dirty="0" smtClean="0"/>
              <a:t>16</a:t>
            </a:r>
            <a:r>
              <a:rPr lang="zh-CN" altLang="en-US" dirty="0" smtClean="0"/>
              <a:t>周星期三 </a:t>
            </a:r>
            <a:r>
              <a:rPr lang="en-US" altLang="zh-CN" dirty="0" smtClean="0"/>
              <a:t>18:00</a:t>
            </a:r>
            <a:r>
              <a:rPr lang="zh-CN" altLang="en-US" dirty="0" smtClean="0"/>
              <a:t>－</a:t>
            </a:r>
            <a:r>
              <a:rPr lang="en-US" altLang="zh-CN" dirty="0" smtClean="0"/>
              <a:t>20:00</a:t>
            </a:r>
            <a:r>
              <a:rPr lang="en-US" altLang="zh-CN" dirty="0"/>
              <a:t>	</a:t>
            </a:r>
            <a:r>
              <a:rPr lang="zh-CN" altLang="en-US" dirty="0" smtClean="0"/>
              <a:t>中院</a:t>
            </a:r>
            <a:r>
              <a:rPr lang="en-US" altLang="zh-CN" dirty="0" smtClean="0"/>
              <a:t>112</a:t>
            </a:r>
            <a:r>
              <a:rPr lang="zh-CN" altLang="en-US" dirty="0" smtClean="0"/>
              <a:t>（二专</a:t>
            </a:r>
            <a:r>
              <a:rPr lang="zh-CN" altLang="en-US" dirty="0"/>
              <a:t>）</a:t>
            </a:r>
          </a:p>
          <a:p>
            <a:pPr lvl="1"/>
            <a:endParaRPr lang="en-US" altLang="zh-CN" dirty="0" smtClean="0"/>
          </a:p>
          <a:p>
            <a:r>
              <a:rPr lang="en-US" altLang="zh-CN" dirty="0" smtClean="0"/>
              <a:t>You could bring dictionary, calculator. Other course material is not allowed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Contact me by </a:t>
            </a:r>
            <a:r>
              <a:rPr lang="en-US" altLang="zh-CN" dirty="0" smtClean="0">
                <a:solidFill>
                  <a:srgbClr val="FF0000"/>
                </a:solidFill>
              </a:rPr>
              <a:t>@ </a:t>
            </a:r>
            <a:r>
              <a:rPr lang="zh-CN" altLang="en-US" dirty="0" smtClean="0">
                <a:solidFill>
                  <a:srgbClr val="FF0000"/>
                </a:solidFill>
              </a:rPr>
              <a:t>朱浩瑾</a:t>
            </a:r>
            <a:r>
              <a:rPr lang="en-US" altLang="zh-CN" dirty="0" smtClean="0">
                <a:solidFill>
                  <a:srgbClr val="FF0000"/>
                </a:solidFill>
              </a:rPr>
              <a:t>_SJTU </a:t>
            </a:r>
            <a:r>
              <a:rPr lang="en-US" altLang="zh-CN" dirty="0" smtClean="0"/>
              <a:t>in </a:t>
            </a:r>
            <a:r>
              <a:rPr lang="en-US" altLang="zh-CN" dirty="0" err="1" smtClean="0"/>
              <a:t>sina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weibo</a:t>
            </a:r>
            <a:r>
              <a:rPr lang="en-US" altLang="zh-CN" dirty="0" smtClean="0"/>
              <a:t> </a:t>
            </a:r>
          </a:p>
          <a:p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60398" y="4274431"/>
            <a:ext cx="3157171" cy="2466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88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>
            <a:normAutofit/>
          </a:bodyPr>
          <a:lstStyle/>
          <a:p>
            <a:r>
              <a:rPr lang="en-US" altLang="zh-CN" sz="4400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Best Wishes for you in the finals </a:t>
            </a:r>
            <a:endParaRPr lang="zh-CN" altLang="en-US" sz="4400" dirty="0">
              <a:solidFill>
                <a:srgbClr val="FF0000"/>
              </a:solidFill>
              <a:latin typeface="Monotype Corsiva" panose="03010101010201010101" pitchFamily="66" charset="0"/>
            </a:endParaRPr>
          </a:p>
        </p:txBody>
      </p:sp>
      <p:pic>
        <p:nvPicPr>
          <p:cNvPr id="1026" name="Picture 2" descr="http://d1vnh8mbrp67em.cloudfront.net/image/file/4/c4/14584/00362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5476" y="1270372"/>
            <a:ext cx="8940204" cy="5587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4335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Chapter I: Performance Evaluation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Throughput</a:t>
            </a:r>
          </a:p>
          <a:p>
            <a:r>
              <a:rPr lang="en-US" altLang="zh-CN" dirty="0" smtClean="0"/>
              <a:t>Response Time</a:t>
            </a:r>
          </a:p>
          <a:p>
            <a:r>
              <a:rPr lang="en-US" altLang="zh-CN" dirty="0" smtClean="0"/>
              <a:t>CPI=clock cycles per instruction</a:t>
            </a:r>
          </a:p>
          <a:p>
            <a:r>
              <a:rPr lang="en-US" altLang="zh-CN" dirty="0" smtClean="0"/>
              <a:t>Clock cycle</a:t>
            </a:r>
          </a:p>
          <a:p>
            <a:r>
              <a:rPr lang="en-US" altLang="zh-CN" dirty="0" smtClean="0"/>
              <a:t>Instruction Count</a:t>
            </a:r>
          </a:p>
          <a:p>
            <a:r>
              <a:rPr lang="en-US" altLang="zh-CN" dirty="0" smtClean="0"/>
              <a:t>Transition from uniprocessor to multi-core (why?)</a:t>
            </a:r>
          </a:p>
          <a:p>
            <a:r>
              <a:rPr lang="en-US" altLang="zh-CN" dirty="0" smtClean="0"/>
              <a:t>Amdahl’s law (what is the limit for performance improvement?)</a:t>
            </a:r>
          </a:p>
          <a:p>
            <a:r>
              <a:rPr lang="en-US" altLang="zh-CN" dirty="0" smtClean="0"/>
              <a:t>MIPS=million instructions per second</a:t>
            </a:r>
          </a:p>
          <a:p>
            <a:pPr marL="0" indent="0">
              <a:buNone/>
            </a:pPr>
            <a:endParaRPr lang="en-US" altLang="zh-CN" dirty="0" smtClean="0"/>
          </a:p>
          <a:p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13186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Chapter II: Instructions: Language of Computer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/>
              <a:t>MIPS (RISC) Design </a:t>
            </a:r>
            <a:r>
              <a:rPr lang="en-US" altLang="zh-CN" dirty="0" smtClean="0"/>
              <a:t>Principles</a:t>
            </a:r>
          </a:p>
          <a:p>
            <a:pPr lvl="1"/>
            <a:r>
              <a:rPr lang="en-US" altLang="zh-CN" dirty="0"/>
              <a:t>Simplicity favors regularity</a:t>
            </a:r>
          </a:p>
          <a:p>
            <a:pPr lvl="1"/>
            <a:r>
              <a:rPr lang="en-US" altLang="zh-CN" dirty="0"/>
              <a:t>Smaller is faster</a:t>
            </a:r>
          </a:p>
          <a:p>
            <a:pPr lvl="1"/>
            <a:r>
              <a:rPr lang="en-US" altLang="zh-CN" dirty="0"/>
              <a:t>Make the common case fast</a:t>
            </a:r>
          </a:p>
          <a:p>
            <a:pPr lvl="1"/>
            <a:r>
              <a:rPr lang="en-US" altLang="zh-CN" dirty="0"/>
              <a:t>Good design demands good compromises</a:t>
            </a:r>
          </a:p>
          <a:p>
            <a:r>
              <a:rPr lang="en-US" altLang="zh-CN" dirty="0" smtClean="0"/>
              <a:t>Three kinds of instructions: R type, I type, J type (format)</a:t>
            </a:r>
          </a:p>
          <a:p>
            <a:r>
              <a:rPr lang="en-US" altLang="zh-CN" dirty="0" smtClean="0"/>
              <a:t>Handling large constant: </a:t>
            </a:r>
            <a:r>
              <a:rPr lang="en-US" altLang="zh-CN" dirty="0" err="1" smtClean="0"/>
              <a:t>lui+ori</a:t>
            </a:r>
            <a:endParaRPr lang="en-US" altLang="zh-CN" dirty="0" smtClean="0"/>
          </a:p>
          <a:p>
            <a:r>
              <a:rPr lang="en-US" altLang="zh-CN" dirty="0" smtClean="0"/>
              <a:t>Branch destination</a:t>
            </a:r>
          </a:p>
          <a:p>
            <a:r>
              <a:rPr lang="en-US" altLang="zh-CN" dirty="0" smtClean="0"/>
              <a:t>Jump destination</a:t>
            </a:r>
          </a:p>
          <a:p>
            <a:r>
              <a:rPr lang="en-US" altLang="zh-CN" dirty="0" smtClean="0">
                <a:solidFill>
                  <a:srgbClr val="FF0000"/>
                </a:solidFill>
              </a:rPr>
              <a:t>Programming is not required in the final</a:t>
            </a:r>
          </a:p>
          <a:p>
            <a:endParaRPr lang="en-US" altLang="zh-CN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28607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Chapter 3: Arithmetic for</a:t>
            </a:r>
            <a:br>
              <a:rPr lang="en-US" altLang="zh-CN" dirty="0"/>
            </a:br>
            <a:r>
              <a:rPr lang="en-US" altLang="zh-CN" dirty="0"/>
              <a:t>Computers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2’s complement, 1’s complement, biased notation </a:t>
            </a:r>
          </a:p>
          <a:p>
            <a:r>
              <a:rPr lang="en-US" altLang="zh-CN" dirty="0" smtClean="0"/>
              <a:t>Zero extension </a:t>
            </a:r>
            <a:r>
              <a:rPr lang="en-US" altLang="zh-CN" dirty="0" err="1" smtClean="0"/>
              <a:t>vs</a:t>
            </a:r>
            <a:r>
              <a:rPr lang="en-US" altLang="zh-CN" dirty="0" smtClean="0"/>
              <a:t> sign extension</a:t>
            </a:r>
          </a:p>
          <a:p>
            <a:r>
              <a:rPr lang="en-US" altLang="zh-CN" dirty="0" smtClean="0"/>
              <a:t>Overflow</a:t>
            </a:r>
          </a:p>
          <a:p>
            <a:r>
              <a:rPr lang="en-US" altLang="zh-CN" dirty="0" smtClean="0"/>
              <a:t>Basic multiplication and advanced multiplication algorithm</a:t>
            </a:r>
          </a:p>
          <a:p>
            <a:r>
              <a:rPr lang="en-US" altLang="zh-CN" dirty="0" smtClean="0"/>
              <a:t>Restoring division/ non-restoring division (</a:t>
            </a:r>
            <a:r>
              <a:rPr lang="en-US" altLang="zh-CN" dirty="0" err="1" smtClean="0"/>
              <a:t>comparision</a:t>
            </a:r>
            <a:r>
              <a:rPr lang="en-US" altLang="zh-CN" dirty="0" smtClean="0"/>
              <a:t>?)</a:t>
            </a:r>
          </a:p>
          <a:p>
            <a:r>
              <a:rPr lang="en-US" altLang="zh-CN" dirty="0" smtClean="0"/>
              <a:t>IEEE 754 floating point: single precision, double precision</a:t>
            </a:r>
          </a:p>
          <a:p>
            <a:pPr lvl="1"/>
            <a:r>
              <a:rPr lang="en-US" altLang="zh-CN" dirty="0" smtClean="0"/>
              <a:t>Representation range and accuracy</a:t>
            </a:r>
          </a:p>
          <a:p>
            <a:pPr lvl="1"/>
            <a:r>
              <a:rPr lang="en-US" altLang="zh-CN" dirty="0" smtClean="0"/>
              <a:t>Addition and multiplication</a:t>
            </a:r>
          </a:p>
          <a:p>
            <a:pPr lvl="1"/>
            <a:r>
              <a:rPr lang="en-US" altLang="zh-CN" dirty="0" smtClean="0"/>
              <a:t>Round (e.g., round to nearest even)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6506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Chapter 4A: The </a:t>
            </a:r>
            <a:r>
              <a:rPr lang="en-US" altLang="zh-CN" dirty="0" smtClean="0"/>
              <a:t>Single Cycle Processor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Clocking methodology</a:t>
            </a:r>
          </a:p>
          <a:p>
            <a:r>
              <a:rPr lang="en-US" altLang="zh-CN" dirty="0" smtClean="0"/>
              <a:t>How to design the processor step by step</a:t>
            </a:r>
          </a:p>
          <a:p>
            <a:r>
              <a:rPr lang="en-US" altLang="zh-CN" dirty="0" smtClean="0"/>
              <a:t>Data path for R-type, I-type, LW, SW, branch, jump</a:t>
            </a:r>
          </a:p>
          <a:p>
            <a:r>
              <a:rPr lang="en-US" altLang="zh-CN" dirty="0"/>
              <a:t>Critical path= Longest Delay Path (assignments)</a:t>
            </a:r>
          </a:p>
          <a:p>
            <a:r>
              <a:rPr lang="en-US" altLang="zh-CN" dirty="0"/>
              <a:t>Control </a:t>
            </a:r>
            <a:r>
              <a:rPr lang="en-US" altLang="zh-CN" dirty="0" smtClean="0"/>
              <a:t>Signals for different instructions</a:t>
            </a:r>
            <a:endParaRPr lang="en-US" altLang="zh-CN" dirty="0"/>
          </a:p>
          <a:p>
            <a:endParaRPr lang="en-US" altLang="zh-CN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53245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03200" indent="-203200"/>
            <a:r>
              <a:rPr lang="en-US" altLang="zh-CN" dirty="0"/>
              <a:t>Chapter 4B: </a:t>
            </a:r>
            <a:r>
              <a:rPr lang="en-US" altLang="zh-CN" dirty="0" smtClean="0"/>
              <a:t>Multi-cycle </a:t>
            </a:r>
            <a:r>
              <a:rPr lang="en-US" altLang="zh-CN" dirty="0" err="1"/>
              <a:t>Datapath</a:t>
            </a:r>
            <a:endParaRPr lang="en-US" alt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Why need multi-cycle </a:t>
            </a:r>
            <a:r>
              <a:rPr lang="en-US" altLang="zh-CN" dirty="0" err="1" smtClean="0"/>
              <a:t>datapath</a:t>
            </a:r>
            <a:r>
              <a:rPr lang="en-US" altLang="zh-CN" dirty="0" smtClean="0"/>
              <a:t>?</a:t>
            </a:r>
          </a:p>
          <a:p>
            <a:r>
              <a:rPr lang="en-US" altLang="zh-CN" dirty="0" err="1" smtClean="0"/>
              <a:t>Datapath</a:t>
            </a:r>
            <a:r>
              <a:rPr lang="en-US" altLang="zh-CN" dirty="0" smtClean="0"/>
              <a:t> and control signals for different instructions in different stages?</a:t>
            </a:r>
          </a:p>
          <a:p>
            <a:r>
              <a:rPr lang="en-US" altLang="zh-CN" dirty="0" smtClean="0"/>
              <a:t>Average CPI </a:t>
            </a:r>
          </a:p>
          <a:p>
            <a:r>
              <a:rPr lang="en-US" altLang="zh-CN" dirty="0" smtClean="0"/>
              <a:t>Compare the performance of single cycle and multi-cycle </a:t>
            </a:r>
            <a:r>
              <a:rPr lang="en-US" altLang="zh-CN" dirty="0" err="1" smtClean="0"/>
              <a:t>datapath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8515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Chapter </a:t>
            </a:r>
            <a:r>
              <a:rPr lang="en-US" altLang="zh-CN" dirty="0" smtClean="0"/>
              <a:t>4C&amp;D: Pipeline and Data Hazard</a:t>
            </a:r>
            <a:r>
              <a:rPr lang="en-US" altLang="zh-CN" dirty="0"/>
              <a:t/>
            </a:r>
            <a:br>
              <a:rPr lang="en-US" altLang="zh-CN" dirty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89212" y="1596788"/>
            <a:ext cx="8915400" cy="5022376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dirty="0" smtClean="0"/>
              <a:t>Data path in pipelined processor and control signals (see the assignment)</a:t>
            </a:r>
          </a:p>
          <a:p>
            <a:r>
              <a:rPr lang="en-US" altLang="zh-CN" dirty="0" smtClean="0"/>
              <a:t>Data Hazard: RAW, WAW, WAR </a:t>
            </a:r>
          </a:p>
          <a:p>
            <a:r>
              <a:rPr lang="en-US" altLang="zh-CN" dirty="0" smtClean="0"/>
              <a:t>Handle RAW data hazard</a:t>
            </a:r>
          </a:p>
          <a:p>
            <a:pPr lvl="1"/>
            <a:r>
              <a:rPr lang="en-US" altLang="zh-CN" dirty="0" smtClean="0"/>
              <a:t>Stall the pipeline: Insert </a:t>
            </a:r>
            <a:r>
              <a:rPr lang="en-US" altLang="zh-CN" dirty="0" err="1" smtClean="0"/>
              <a:t>Noop</a:t>
            </a:r>
            <a:r>
              <a:rPr lang="en-US" altLang="zh-CN" dirty="0" smtClean="0"/>
              <a:t> </a:t>
            </a:r>
          </a:p>
          <a:p>
            <a:pPr lvl="1"/>
            <a:r>
              <a:rPr lang="en-US" altLang="zh-CN" dirty="0" smtClean="0"/>
              <a:t>Forwarding: </a:t>
            </a:r>
            <a:r>
              <a:rPr lang="en-US" altLang="zh-CN" dirty="0"/>
              <a:t>conditions (special </a:t>
            </a:r>
            <a:r>
              <a:rPr lang="en-US" altLang="zh-CN" dirty="0" smtClean="0"/>
              <a:t>case: load use data hazard)</a:t>
            </a:r>
          </a:p>
          <a:p>
            <a:r>
              <a:rPr lang="en-US" altLang="zh-CN" dirty="0" smtClean="0"/>
              <a:t>Handle WAW and WAR</a:t>
            </a:r>
          </a:p>
          <a:p>
            <a:pPr lvl="1"/>
            <a:r>
              <a:rPr lang="en-US" altLang="zh-CN" dirty="0" smtClean="0"/>
              <a:t>Renaming</a:t>
            </a:r>
            <a:endParaRPr lang="en-US" altLang="zh-CN" dirty="0"/>
          </a:p>
          <a:p>
            <a:r>
              <a:rPr lang="en-US" altLang="zh-CN" dirty="0" smtClean="0"/>
              <a:t>Handle Branch</a:t>
            </a:r>
          </a:p>
          <a:p>
            <a:pPr lvl="1"/>
            <a:r>
              <a:rPr lang="en-US" altLang="zh-CN" dirty="0" smtClean="0"/>
              <a:t>Prediction</a:t>
            </a:r>
          </a:p>
          <a:p>
            <a:pPr lvl="1"/>
            <a:r>
              <a:rPr lang="en-US" altLang="zh-CN" dirty="0" smtClean="0"/>
              <a:t>Flush (difference between </a:t>
            </a:r>
            <a:r>
              <a:rPr lang="en-US" altLang="zh-CN" dirty="0" err="1" smtClean="0"/>
              <a:t>noop</a:t>
            </a:r>
            <a:r>
              <a:rPr lang="en-US" altLang="zh-CN" dirty="0" smtClean="0"/>
              <a:t> and flush?)</a:t>
            </a:r>
          </a:p>
          <a:p>
            <a:pPr lvl="1"/>
            <a:r>
              <a:rPr lang="en-US" altLang="zh-CN" dirty="0" smtClean="0"/>
              <a:t>Scheduling (</a:t>
            </a:r>
            <a:r>
              <a:rPr lang="en-US" altLang="zh-CN" b="1" dirty="0" smtClean="0"/>
              <a:t>Not required in the final</a:t>
            </a:r>
            <a:r>
              <a:rPr lang="en-US" altLang="zh-CN" dirty="0" smtClean="0"/>
              <a:t>)</a:t>
            </a:r>
          </a:p>
          <a:p>
            <a:r>
              <a:rPr lang="en-US" altLang="zh-CN" dirty="0" smtClean="0"/>
              <a:t>Exception</a:t>
            </a:r>
          </a:p>
          <a:p>
            <a:pPr lvl="1"/>
            <a:r>
              <a:rPr lang="en-US" altLang="zh-CN" dirty="0" smtClean="0"/>
              <a:t>Interrupt</a:t>
            </a:r>
          </a:p>
          <a:p>
            <a:pPr lvl="1"/>
            <a:r>
              <a:rPr lang="en-US" altLang="zh-CN" dirty="0" smtClean="0"/>
              <a:t>Trap</a:t>
            </a:r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29522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Chapter 4E: Multiple-Issue Processor</a:t>
            </a:r>
            <a:br>
              <a:rPr lang="en-US" altLang="zh-CN" dirty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 techniques for modern processor (understanding the concept is ok)</a:t>
            </a:r>
          </a:p>
          <a:p>
            <a:pPr lvl="1"/>
            <a:r>
              <a:rPr lang="en-US" altLang="zh-CN" dirty="0"/>
              <a:t>deeper </a:t>
            </a:r>
            <a:r>
              <a:rPr lang="en-US" altLang="zh-CN" dirty="0" smtClean="0"/>
              <a:t>pipelines: </a:t>
            </a:r>
            <a:r>
              <a:rPr lang="en-US" altLang="zh-CN" dirty="0" err="1" smtClean="0"/>
              <a:t>superpipelining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Multi-issue processor: Superscalar</a:t>
            </a:r>
          </a:p>
          <a:p>
            <a:pPr lvl="1"/>
            <a:r>
              <a:rPr lang="en-US" altLang="zh-CN" dirty="0" smtClean="0"/>
              <a:t>Reduced </a:t>
            </a:r>
            <a:r>
              <a:rPr lang="en-US" altLang="zh-CN" dirty="0" err="1" smtClean="0"/>
              <a:t>CPIstall</a:t>
            </a:r>
            <a:endParaRPr lang="en-US" altLang="zh-CN" dirty="0" smtClean="0"/>
          </a:p>
          <a:p>
            <a:pPr lvl="2"/>
            <a:r>
              <a:rPr lang="en-US" altLang="zh-CN" dirty="0" smtClean="0"/>
              <a:t>Diversified pipeline</a:t>
            </a:r>
          </a:p>
          <a:p>
            <a:pPr lvl="2"/>
            <a:r>
              <a:rPr lang="en-US" altLang="zh-CN" dirty="0" smtClean="0"/>
              <a:t>Out of order execution</a:t>
            </a:r>
            <a:endParaRPr lang="en-US" altLang="zh-CN" dirty="0"/>
          </a:p>
          <a:p>
            <a:pPr lvl="1"/>
            <a:r>
              <a:rPr lang="en-US" altLang="zh-CN" dirty="0" smtClean="0"/>
              <a:t>Branch prediction</a:t>
            </a:r>
          </a:p>
          <a:p>
            <a:r>
              <a:rPr lang="en-US" altLang="zh-CN" dirty="0" smtClean="0"/>
              <a:t>Identify and resolve stalls of RAW, WAW, WAR</a:t>
            </a:r>
            <a:endParaRPr lang="en-US" altLang="zh-CN" dirty="0"/>
          </a:p>
          <a:p>
            <a:r>
              <a:rPr lang="en-US" altLang="zh-CN" dirty="0" smtClean="0">
                <a:solidFill>
                  <a:srgbClr val="FF0000"/>
                </a:solidFill>
              </a:rPr>
              <a:t>Code scheduling (NOT required in this final)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3369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Problem Distribution of the final exam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dirty="0" smtClean="0"/>
              <a:t>1. Performance evaluation </a:t>
            </a:r>
            <a:r>
              <a:rPr lang="en-US" altLang="zh-CN" sz="2400" dirty="0" smtClean="0"/>
              <a:t>(20</a:t>
            </a:r>
            <a:r>
              <a:rPr lang="en-US" altLang="zh-CN" sz="2400" dirty="0" smtClean="0"/>
              <a:t>’)</a:t>
            </a:r>
          </a:p>
          <a:p>
            <a:r>
              <a:rPr lang="en-US" altLang="zh-CN" sz="2400" dirty="0" smtClean="0"/>
              <a:t>2. Multiplication, division and floating point (20’)</a:t>
            </a:r>
          </a:p>
          <a:p>
            <a:r>
              <a:rPr lang="en-US" altLang="zh-CN" sz="2400" dirty="0" smtClean="0"/>
              <a:t>3. Single cycle </a:t>
            </a:r>
            <a:r>
              <a:rPr lang="en-US" altLang="zh-CN" sz="2400" dirty="0" err="1" smtClean="0"/>
              <a:t>datapath</a:t>
            </a:r>
            <a:r>
              <a:rPr lang="en-US" altLang="zh-CN" sz="2400" dirty="0" smtClean="0"/>
              <a:t> </a:t>
            </a:r>
            <a:r>
              <a:rPr lang="en-US" altLang="zh-CN" sz="2400" dirty="0"/>
              <a:t>(10’)</a:t>
            </a:r>
            <a:endParaRPr lang="en-US" altLang="zh-CN" sz="2400" dirty="0" smtClean="0"/>
          </a:p>
          <a:p>
            <a:r>
              <a:rPr lang="en-US" altLang="zh-CN" sz="2400" dirty="0" smtClean="0"/>
              <a:t>4. Multiple cycle </a:t>
            </a:r>
            <a:r>
              <a:rPr lang="en-US" altLang="zh-CN" sz="2400" dirty="0" err="1" smtClean="0"/>
              <a:t>datapath</a:t>
            </a:r>
            <a:r>
              <a:rPr lang="en-US" altLang="zh-CN" sz="2400" dirty="0" smtClean="0"/>
              <a:t> </a:t>
            </a:r>
            <a:r>
              <a:rPr lang="en-US" altLang="zh-CN" sz="2400" dirty="0"/>
              <a:t>(10’)</a:t>
            </a:r>
            <a:endParaRPr lang="en-US" altLang="zh-CN" sz="2400" dirty="0" smtClean="0"/>
          </a:p>
          <a:p>
            <a:r>
              <a:rPr lang="en-US" altLang="zh-CN" sz="2400" dirty="0" smtClean="0"/>
              <a:t>5. </a:t>
            </a:r>
            <a:r>
              <a:rPr lang="en-US" altLang="zh-CN" sz="2400" dirty="0" err="1" smtClean="0"/>
              <a:t>Pipleline</a:t>
            </a:r>
            <a:r>
              <a:rPr lang="en-US" altLang="zh-CN" sz="2400" dirty="0" smtClean="0"/>
              <a:t> and Data </a:t>
            </a:r>
            <a:r>
              <a:rPr lang="en-US" altLang="zh-CN" sz="2400" smtClean="0"/>
              <a:t>dependence </a:t>
            </a:r>
            <a:r>
              <a:rPr lang="en-US" altLang="zh-CN" sz="2400" smtClean="0"/>
              <a:t>(20</a:t>
            </a:r>
            <a:r>
              <a:rPr lang="en-US" altLang="zh-CN" sz="2400" dirty="0" smtClean="0"/>
              <a:t>’)</a:t>
            </a:r>
          </a:p>
          <a:p>
            <a:r>
              <a:rPr lang="en-US" altLang="zh-CN" sz="2400" dirty="0" smtClean="0"/>
              <a:t>7. Brief answer (20’)</a:t>
            </a:r>
          </a:p>
          <a:p>
            <a:endParaRPr lang="en-US" altLang="zh-CN" dirty="0"/>
          </a:p>
        </p:txBody>
      </p:sp>
      <p:sp>
        <p:nvSpPr>
          <p:cNvPr id="4" name="矩形 3"/>
          <p:cNvSpPr/>
          <p:nvPr/>
        </p:nvSpPr>
        <p:spPr>
          <a:xfrm>
            <a:off x="3208647" y="5541890"/>
            <a:ext cx="66720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>
                <a:solidFill>
                  <a:srgbClr val="FF0000"/>
                </a:solidFill>
              </a:rPr>
              <a:t>Your final score= Final exam + </a:t>
            </a:r>
            <a:r>
              <a:rPr lang="zh-CN" altLang="en-US" sz="2400">
                <a:solidFill>
                  <a:srgbClr val="FF0000"/>
                </a:solidFill>
              </a:rPr>
              <a:t>Added </a:t>
            </a:r>
            <a:r>
              <a:rPr lang="zh-CN" altLang="en-US" sz="2400" smtClean="0">
                <a:solidFill>
                  <a:srgbClr val="FF0000"/>
                </a:solidFill>
              </a:rPr>
              <a:t>Score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179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丝状">
  <a:themeElements>
    <a:clrScheme name="丝状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丝状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丝状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2496</TotalTime>
  <Words>490</Words>
  <Application>Microsoft Office PowerPoint</Application>
  <PresentationFormat>宽屏</PresentationFormat>
  <Paragraphs>86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9" baseType="lpstr">
      <vt:lpstr>宋体</vt:lpstr>
      <vt:lpstr>幼圆</vt:lpstr>
      <vt:lpstr>Arial</vt:lpstr>
      <vt:lpstr>Calibri</vt:lpstr>
      <vt:lpstr>Century Gothic</vt:lpstr>
      <vt:lpstr>Monotype Corsiva</vt:lpstr>
      <vt:lpstr>Wingdings 3</vt:lpstr>
      <vt:lpstr>丝状</vt:lpstr>
      <vt:lpstr>Review of Computer Organization</vt:lpstr>
      <vt:lpstr>Chapter I: Performance Evaluation</vt:lpstr>
      <vt:lpstr>Chapter II: Instructions: Language of Computer</vt:lpstr>
      <vt:lpstr>Chapter 3: Arithmetic for Computers</vt:lpstr>
      <vt:lpstr>Chapter 4A: The Single Cycle Processor</vt:lpstr>
      <vt:lpstr>Chapter 4B: Multi-cycle Datapath</vt:lpstr>
      <vt:lpstr>Chapter 4C&amp;D: Pipeline and Data Hazard </vt:lpstr>
      <vt:lpstr>Chapter 4E: Multiple-Issue Processor </vt:lpstr>
      <vt:lpstr>Problem Distribution of the final exam</vt:lpstr>
      <vt:lpstr>Other reminder for final examination</vt:lpstr>
      <vt:lpstr>Best Wishes for you in the finals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of EI 209 Computer Organization</dc:title>
  <dc:creator>Haojin Zhu</dc:creator>
  <cp:lastModifiedBy>zhuhaojin@outlook.com</cp:lastModifiedBy>
  <cp:revision>67</cp:revision>
  <dcterms:created xsi:type="dcterms:W3CDTF">2012-12-26T10:52:19Z</dcterms:created>
  <dcterms:modified xsi:type="dcterms:W3CDTF">2017-12-20T02:44:03Z</dcterms:modified>
</cp:coreProperties>
</file>